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70501" autoAdjust="0"/>
  </p:normalViewPr>
  <p:slideViewPr>
    <p:cSldViewPr snapToGrid="0">
      <p:cViewPr varScale="1">
        <p:scale>
          <a:sx n="51" d="100"/>
          <a:sy n="51" d="100"/>
        </p:scale>
        <p:origin x="14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082F4-B55F-4D47-96DA-55D32DE76512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AC48C-41E2-4C3F-9E32-84737EFD9A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18.1: Heart failure: from acute crisis to chronic disease.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Created with BioRender.com.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3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 algn="just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18.10: Electric field stimulation integrated into perfusion bioreactor for cardiac tissue engineering.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Cardiac Tissue Engineering: Principles, Materials, and Applications, Ruvinov et al., 2012, Synthesis Lectures on Tissue Engineering.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71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18.11: A schematic presentation of coaxial nozzle-assisted 3D bioprinting system for the fabrication of alginate structure with built-in microchannels.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14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Figure 18.12: Two-step bioprinting process of heart-like structures.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04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>
              <a:lnSpc>
                <a:spcPct val="200000"/>
              </a:lnSpc>
              <a:spcAft>
                <a:spcPts val="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18.13: Schematics showing the procedure of fabricating endothelialized myocardium using the 3D bioprinting strategy.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1755" marR="71755">
              <a:lnSpc>
                <a:spcPct val="20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Bioprinting 3D microfibrous scaffolds for engineering endothelialized myocardium and heart-on-a-chip, Zhang et al., 2016. Biomaterials 110, 45–59.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60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755" marR="71755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18.14: A printed small-scaled, cellularized, human heart.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180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  From </a:t>
            </a: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3D Printing of personalized thick and perfusable cardiac patches and hearts, Noor et al., 2019, Adv. Sci. 6, 1900344.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0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18.2: A schematic presentation of the myocardial environment and major ECM components.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Cardiac Tissue Engineering: Principles, Materials, and Applications, Ruvinov et al., 2012, Synthesis Lectures on Tissue Engineering.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18.3: Therapeutic myocardial regeneration strategies (see text for details).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Cardiac Tissue Engineering: Principles, Materials, and Applications, Ruvinov et al., 2012, Synthesis Lectures on Tissue Engineering.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18.4: Clinically-relevant cell sources for cardiovascular tissue engineering and regeneration.</a:t>
            </a:r>
            <a:endParaRPr lang="nl-NL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Cardiac Tissue Engineering: Principles, Materials, and Applications, Ruvinov et al., 2012, Synthesis Lectures on Tissue Engineering.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18.5: Paradigms for the use of biomaterials in cardiac tissue engineering and regeneration.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Cardiac Tissue Engineering: Principles, Materials, and Applications, Ruvinov et al., 2012, Synthesis Lectures on Tissue Engineering.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34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18.6: The concept of injectable affinity-binding alginate biomaterial and mode of protein release and action.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Cardiac Tissue Engineering: Principles, Materials, and Applications, Ruvinov et al., 2012, Synthesis Lectures on Tissue Engineering.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79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18.7: Strategies for reconstructing the cardiac patch. 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Created with BioRender.com.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18.8: Cell sheet-based cardiac tissue engineering (scale bar: 20 μm).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Cardiac Tissue Engineering: Principles, Materials, and Applications, Ruvinov et al., 2012, Synthesis Lectures on Tissue Engineering.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57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82880">
              <a:lnSpc>
                <a:spcPct val="200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Figure 18.9: Integration of multiple cell–matrix interactions into alginate scaffolds promotes cardiac tissue organization.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2880">
              <a:lnSpc>
                <a:spcPct val="200000"/>
              </a:lnSpc>
            </a:pPr>
            <a:r>
              <a:rPr lang="en-US" sz="1800" dirty="0">
                <a:effectLst/>
                <a:latin typeface="Corbel" panose="020B0503020204020204" pitchFamily="34" charset="0"/>
                <a:ea typeface="Times New Roman" panose="02020603050405020304" pitchFamily="18" charset="0"/>
              </a:rPr>
              <a:t>From Cardiac Tissue Engineering: Principles, Materials, and Applications, Ruvinov et al., 2012, Synthesis Lectures on Tissue Engineering.</a:t>
            </a:r>
            <a:endParaRPr lang="nl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8AC48C-41E2-4C3F-9E32-84737EFD9A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9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6AA68-DB73-4024-BEF9-BEB6EAB7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D7522A6-9773-41FA-89DD-E3686ACB0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ADC55A5-A8A2-424A-BDD1-CB06402F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C88B0DA-4290-4EEC-9D59-AB401E68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9FD15EA-DCD9-4993-8272-79430B33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911229-D7A1-4F0C-85E7-07571A23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CA4F425-9E3C-4DD3-BA9E-13F08D33F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A7EFE3-ACF2-4A4E-A360-1746B037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1CE990-E500-4D04-9383-F00C718E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8DFD8E-06B2-40CE-94BF-61F479E6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33750E2-0A83-498A-968E-516B7ADD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C51FB0-0E48-4D29-AA07-A48A50C8F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B1D3E0-0963-440C-A855-53D1913E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38C54C-D5F1-42EA-A46D-E245BFC2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2B71C05-7760-4E6B-80C2-AA0A9C02D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1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51403-C6B2-45AC-B423-2947221C7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1085B8-B6AE-4C29-A2A5-938E43BD9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9596802-FD2D-4920-8058-177CDB886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D304400-3FE1-4549-9014-D86369EC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624739-C1C0-47B1-A613-353EB732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99C81-9034-4F03-8825-DBC390713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6C1B608-DD0C-4737-9728-5977CCABC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347947D-05AC-46DF-83D1-82C669BA5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79E019-A9E1-4EB7-BE16-3F9232C9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0CF8DFF-5679-40E6-A7B5-6CBF5F35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32631-41FC-4815-B940-1B167330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5F9FC2-1949-4E45-9260-D00BF9E87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842EC2-4BB5-42BF-8832-1E363130C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F6997A-CFF5-4410-9ABA-1BDFDA7F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D46C784-B8F8-4360-AB94-DE66401D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3BDE895-AF8A-4E49-A395-B0F44EAA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1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A119A-CC90-4749-A54F-E64CFB1F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394A90C-6DF4-41F3-ADDE-A4304DE4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06AA896-A790-4618-8CC2-666403EE3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2792124-A585-42AE-AE1D-2604FB94F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72A3DE3-9A01-4EF6-A788-B989CA158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7229331-09AE-49DD-81CA-B72413133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9717BD7-6DCF-4B30-9AE3-2435FBA2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028B0E04-D9A2-43E3-A2C5-AE024E23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E11F1-1277-4711-91AA-0420A3F6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A9F22B8-D9FC-4F2F-9357-E474893E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8A0D150-7BBC-40A5-96DD-D8C302B7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CEF840B-CF4B-4A6A-BBF8-DAC0C7B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76D8E78-552A-443E-B377-F1E44FAC4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F1BB342-D99D-4628-8FFC-FD32DC1AC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004474-632C-4019-8384-DF6B5EF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4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BBF94-D982-4805-968B-C63D1420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F1EEAD-C526-427E-A265-F7C2B76B7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D0C6765-3B1D-4CFA-8507-AC33989EB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E14EF2-7F1F-4D36-9FFB-2FA7DF07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6603F6-BB08-42D9-A62F-8613590D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4D5F7B1-8500-4E09-9038-16201A1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7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BC05-4C54-4F0B-BC63-A779991D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106199E1-639E-459D-B0B6-9BEF3C038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D98944C-E8D1-4079-852E-5A530FFEE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9F3038D-F516-48CE-8DD3-B5375DC6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6D613D-EA96-4755-81CC-10D0AF82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16D0C4B-BF62-4165-9B01-156C454E9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90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AEB95F0-D149-4E82-8629-1AA4B7DD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371B77-A204-4080-8E07-FBB09E01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9019FD-D15F-4CB4-8EFD-ABB6EB7C2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78EA-6D75-49E6-B709-A5AC28C6E8A8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ED4548-8068-4DEB-A838-97B21932A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62FE12F-F105-477B-A110-B0409A96A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FE54-5AB9-47BB-90B9-A0E7C0F32B4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43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DF9EE-E730-41C4-86D6-8560B7FD1F27}"/>
              </a:ext>
            </a:extLst>
          </p:cNvPr>
          <p:cNvSpPr txBox="1">
            <a:spLocks/>
          </p:cNvSpPr>
          <p:nvPr/>
        </p:nvSpPr>
        <p:spPr>
          <a:xfrm>
            <a:off x="1126067" y="2241285"/>
            <a:ext cx="10312400" cy="23754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orbel" panose="020B0503020204020204" pitchFamily="34" charset="0"/>
              </a:rPr>
              <a:t>Chapter 18 – Principles of Cardiovascular Tissue Engineering </a:t>
            </a:r>
          </a:p>
        </p:txBody>
      </p:sp>
    </p:spTree>
    <p:extLst>
      <p:ext uri="{BB962C8B-B14F-4D97-AF65-F5344CB8AC3E}">
        <p14:creationId xmlns:p14="http://schemas.microsoft.com/office/powerpoint/2010/main" val="55688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 descr="Afbeelding met kaart&#10;&#10;Automatisch gegenereerde beschrijving">
            <a:extLst>
              <a:ext uri="{FF2B5EF4-FFF2-40B4-BE49-F238E27FC236}">
                <a16:creationId xmlns:a16="http://schemas.microsoft.com/office/drawing/2014/main" id="{BB05C791-2441-433A-89D9-66D7FEE75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47" y="689855"/>
            <a:ext cx="9975706" cy="54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0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2327D9-3E77-43C0-B387-8F4C9218F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00" y="506034"/>
            <a:ext cx="8276200" cy="58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82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342544C-F36C-4DCE-9009-BBD116D15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5" y="842341"/>
            <a:ext cx="9197009" cy="51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05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ED700AD-2B05-4D98-BD69-A5B8D2E8E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868680"/>
            <a:ext cx="11478768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15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66AE9E3-415D-4EBD-9318-8E9564AEE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72" y="188087"/>
            <a:ext cx="4639056" cy="611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7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A5CBC60-4A5E-4DDC-8FB7-0C4F32DA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48" y="752856"/>
            <a:ext cx="8375904" cy="53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A10C824-547D-4D9D-BD15-1618BF2BA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7" y="412068"/>
            <a:ext cx="10307246" cy="58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8141C0-23F7-4EAC-BBE0-FB348F620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21" y="725216"/>
            <a:ext cx="7308958" cy="54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9CB2937-38FA-4E98-918C-C01511888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68" y="1037115"/>
            <a:ext cx="7946463" cy="47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B167B3E-65F5-42BA-8FD6-E1785BCA3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2" y="895340"/>
            <a:ext cx="7416836" cy="50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5E0F3BF-DBA9-4A3D-B3E5-456379FB4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30" y="649615"/>
            <a:ext cx="7488940" cy="555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1209558-C70B-453B-99C1-2C2FD7F97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14" y="897450"/>
            <a:ext cx="7983572" cy="506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593325-9D58-460E-B3F9-9589A6358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121" y="846068"/>
            <a:ext cx="9183757" cy="51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1DB958-C52E-436F-A491-132C5E7F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02375"/>
            <a:ext cx="4114800" cy="365125"/>
          </a:xfrm>
        </p:spPr>
        <p:txBody>
          <a:bodyPr/>
          <a:lstStyle/>
          <a:p>
            <a:r>
              <a:rPr lang="en-US" dirty="0"/>
              <a:t>© Jan de Boer. Figures available for classroom use and can be found at www.jandeboerlab.com/TissueEngineering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C9B0AA-8567-4289-8C87-8C833D282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9" y="320965"/>
            <a:ext cx="10553501" cy="59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646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792</Words>
  <Application>Microsoft Office PowerPoint</Application>
  <PresentationFormat>Breedbeeld</PresentationFormat>
  <Paragraphs>55</Paragraphs>
  <Slides>15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Times New Roman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Bouwens, Anne</dc:creator>
  <cp:lastModifiedBy>Bouwens, Anne</cp:lastModifiedBy>
  <cp:revision>3</cp:revision>
  <dcterms:created xsi:type="dcterms:W3CDTF">2022-05-17T12:49:17Z</dcterms:created>
  <dcterms:modified xsi:type="dcterms:W3CDTF">2022-05-17T18:06:18Z</dcterms:modified>
</cp:coreProperties>
</file>